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4606-86E3-421C-87DE-9E1CFEABA1D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023-2500-4603-9987-1CE7B9A5E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1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4606-86E3-421C-87DE-9E1CFEABA1D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023-2500-4603-9987-1CE7B9A5E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32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4606-86E3-421C-87DE-9E1CFEABA1D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023-2500-4603-9987-1CE7B9A5E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06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4606-86E3-421C-87DE-9E1CFEABA1D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023-2500-4603-9987-1CE7B9A5E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9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4606-86E3-421C-87DE-9E1CFEABA1D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023-2500-4603-9987-1CE7B9A5E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4606-86E3-421C-87DE-9E1CFEABA1D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023-2500-4603-9987-1CE7B9A5E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1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4606-86E3-421C-87DE-9E1CFEABA1D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023-2500-4603-9987-1CE7B9A5E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5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4606-86E3-421C-87DE-9E1CFEABA1D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023-2500-4603-9987-1CE7B9A5E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3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4606-86E3-421C-87DE-9E1CFEABA1D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023-2500-4603-9987-1CE7B9A5E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4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4606-86E3-421C-87DE-9E1CFEABA1D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023-2500-4603-9987-1CE7B9A5E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4606-86E3-421C-87DE-9E1CFEABA1D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5023-2500-4603-9987-1CE7B9A5E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B4606-86E3-421C-87DE-9E1CFEABA1D2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95023-2500-4603-9987-1CE7B9A5E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3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7159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9144000" cy="762000"/>
          </a:xfrm>
          <a:prstGeom prst="rect">
            <a:avLst/>
          </a:prstGeom>
        </p:spPr>
      </p:pic>
      <p:sp>
        <p:nvSpPr>
          <p:cNvPr id="6" name="Text Box 1"/>
          <p:cNvSpPr txBox="1"/>
          <p:nvPr/>
        </p:nvSpPr>
        <p:spPr>
          <a:xfrm>
            <a:off x="734683" y="6097474"/>
            <a:ext cx="7884795" cy="76771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80010" marR="0" algn="ctr">
              <a:tabLst>
                <a:tab pos="1773555" algn="l"/>
                <a:tab pos="1929765" algn="l"/>
                <a:tab pos="4105275" algn="l"/>
                <a:tab pos="4263390" algn="l"/>
              </a:tabLst>
            </a:pPr>
            <a:r>
              <a:rPr lang="en-US" sz="1750" b="1" dirty="0">
                <a:solidFill>
                  <a:srgbClr val="FAF9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1.231.773.9850	I	carnetmarketing.com	I	sales@carnetmarketing.com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2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470" marR="67310" algn="ctr"/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US" sz="1250" b="1" spc="-13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CarNet</a:t>
            </a:r>
            <a:r>
              <a:rPr lang="en-US" sz="1250" b="1" spc="-140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Marketing,</a:t>
            </a:r>
            <a:r>
              <a:rPr lang="en-US" sz="1250" b="1" spc="-70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Inc.</a:t>
            </a:r>
            <a:r>
              <a:rPr lang="en-US" sz="1250" b="1" spc="-18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1250" b="1" spc="-13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en-US" sz="1250" b="1" spc="-16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reserved.</a:t>
            </a:r>
            <a:r>
              <a:rPr lang="en-US" sz="1250" b="1" spc="-19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CarNet</a:t>
            </a:r>
            <a:r>
              <a:rPr lang="en-US" sz="1250" b="1" spc="-160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250" b="1" spc="-160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250" b="1" spc="-14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r>
              <a:rPr lang="en-US" sz="1250" b="1" spc="-180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50" b="1" spc="-15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registered</a:t>
            </a:r>
            <a:r>
              <a:rPr lang="en-US" sz="1250" b="1" spc="-160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trademarks of</a:t>
            </a:r>
            <a:r>
              <a:rPr lang="en-US" sz="1250" b="1" spc="-19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WMCARNET,</a:t>
            </a:r>
            <a:r>
              <a:rPr lang="en-US" sz="1250" b="1" spc="-16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Inc.</a:t>
            </a:r>
            <a:r>
              <a:rPr lang="en-US" sz="1250" b="1" spc="-180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n-US" sz="1250" b="1" spc="-16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names</a:t>
            </a:r>
            <a:r>
              <a:rPr lang="en-US" sz="1250" b="1" spc="-15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en-US" sz="1250" b="1" spc="-170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 err="1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herin</a:t>
            </a:r>
            <a:r>
              <a:rPr lang="en-US" sz="1250" b="1" spc="-16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US" sz="1250" b="1" spc="-14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US" sz="1250" b="1" spc="-16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trademarks</a:t>
            </a:r>
            <a:r>
              <a:rPr lang="en-US" sz="1250" b="1" spc="-17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250" b="1" spc="-190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n-US" sz="1250" b="1" spc="-150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respected</a:t>
            </a:r>
            <a:r>
              <a:rPr lang="en-US" sz="1250" b="1" spc="-165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owners.</a:t>
            </a:r>
            <a:endParaRPr lang="en-US" sz="12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1752600"/>
            <a:ext cx="6400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7464A"/>
                </a:solidFill>
                <a:latin typeface="Lato"/>
              </a:rPr>
              <a:t>Custom full color mail pieces with firm offer of credit.</a:t>
            </a:r>
            <a:endParaRPr lang="en-US" dirty="0">
              <a:solidFill>
                <a:srgbClr val="555555"/>
              </a:solidFill>
              <a:latin typeface="Lato"/>
            </a:endParaRPr>
          </a:p>
          <a:p>
            <a:pPr marL="285750" indent="-285750" algn="ctr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46BFBD"/>
                </a:solidFill>
                <a:latin typeface="Lato"/>
              </a:rPr>
              <a:t>Online CRM tool to manage the leads and responses.</a:t>
            </a:r>
            <a:endParaRPr lang="en-US" dirty="0">
              <a:solidFill>
                <a:srgbClr val="555555"/>
              </a:solidFill>
              <a:latin typeface="Lato"/>
            </a:endParaRPr>
          </a:p>
          <a:p>
            <a:pPr marL="285750" indent="-285750" algn="ctr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DB45C"/>
                </a:solidFill>
                <a:latin typeface="Lato"/>
              </a:rPr>
              <a:t>24/7 365 ‘LIVE’ agents to take credit applications.</a:t>
            </a:r>
            <a:endParaRPr lang="en-US" dirty="0">
              <a:solidFill>
                <a:srgbClr val="555555"/>
              </a:solidFill>
              <a:latin typeface="Lato"/>
            </a:endParaRPr>
          </a:p>
          <a:p>
            <a:pPr marL="285750" indent="-285750" algn="ctr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949FB1"/>
                </a:solidFill>
                <a:latin typeface="Lato"/>
              </a:rPr>
              <a:t>Secured Credit Web Site to take applications.</a:t>
            </a:r>
            <a:endParaRPr lang="en-US" dirty="0">
              <a:solidFill>
                <a:srgbClr val="555555"/>
              </a:solidFill>
              <a:latin typeface="Lato"/>
            </a:endParaRPr>
          </a:p>
          <a:p>
            <a:pPr marL="285750" indent="-285750" algn="ctr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4D5360"/>
                </a:solidFill>
                <a:latin typeface="Lato"/>
              </a:rPr>
              <a:t>Outgoing Business Development Center.</a:t>
            </a:r>
            <a:endParaRPr lang="en-US" b="0" i="0" dirty="0">
              <a:solidFill>
                <a:srgbClr val="555555"/>
              </a:solidFill>
              <a:effectLst/>
              <a:latin typeface="Lato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6680" y="1447800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cap="all" dirty="0">
                <a:solidFill>
                  <a:srgbClr val="333333"/>
                </a:solidFill>
                <a:latin typeface="Raleway"/>
              </a:rPr>
              <a:t>ALL TARGETED DIRECT MAIL PACKAGES INCLUDE:</a:t>
            </a:r>
          </a:p>
        </p:txBody>
      </p:sp>
      <p:sp>
        <p:nvSpPr>
          <p:cNvPr id="4" name="Rectangle 3"/>
          <p:cNvSpPr/>
          <p:nvPr/>
        </p:nvSpPr>
        <p:spPr>
          <a:xfrm>
            <a:off x="267748" y="3733800"/>
            <a:ext cx="872385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45720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70C0"/>
                </a:solidFill>
                <a:ea typeface="Times New Roman"/>
                <a:cs typeface="Times New Roman"/>
              </a:rPr>
              <a:t>NEW FEATURE: Now with Facebook/Instagram/Twitter integration!</a:t>
            </a:r>
          </a:p>
          <a:p>
            <a:pPr marL="457200" marR="45720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Times New Roman"/>
                <a:cs typeface="Times New Roman"/>
              </a:rPr>
              <a:t>-The day we drop your mailers; the customers will have a Facebook, Instagram, &amp; Twitter ad pop up directly on their newsfeed explaining they have been Pre-Qualified for an auto loan &amp; allow them to fill out an application and set an appointment.</a:t>
            </a:r>
          </a:p>
          <a:p>
            <a:pPr marL="457200" marR="457200">
              <a:spcBef>
                <a:spcPts val="0"/>
              </a:spcBef>
              <a:spcAft>
                <a:spcPts val="0"/>
              </a:spcAft>
            </a:pPr>
            <a:endParaRPr lang="en-US" b="1" dirty="0">
              <a:ea typeface="Times New Roman"/>
              <a:cs typeface="Times New Roman"/>
            </a:endParaRPr>
          </a:p>
          <a:p>
            <a:pPr marL="457200" marR="45720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Times New Roman"/>
                <a:cs typeface="Times New Roman"/>
              </a:rPr>
              <a:t>The ad will stay at the top of their news feed for 4 days! </a:t>
            </a:r>
            <a:r>
              <a:rPr lang="en-US" sz="1400" b="1" i="1" dirty="0">
                <a:ea typeface="Times New Roman"/>
                <a:cs typeface="Times New Roman"/>
              </a:rPr>
              <a:t>(see ad sample below)</a:t>
            </a:r>
          </a:p>
        </p:txBody>
      </p:sp>
    </p:spTree>
    <p:extLst>
      <p:ext uri="{BB962C8B-B14F-4D97-AF65-F5344CB8AC3E}">
        <p14:creationId xmlns:p14="http://schemas.microsoft.com/office/powerpoint/2010/main" val="3104262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7159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9144000" cy="762000"/>
          </a:xfrm>
          <a:prstGeom prst="rect">
            <a:avLst/>
          </a:prstGeom>
        </p:spPr>
      </p:pic>
      <p:sp>
        <p:nvSpPr>
          <p:cNvPr id="6" name="Text Box 1"/>
          <p:cNvSpPr txBox="1"/>
          <p:nvPr/>
        </p:nvSpPr>
        <p:spPr>
          <a:xfrm>
            <a:off x="734683" y="6097474"/>
            <a:ext cx="7884795" cy="76771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80010" marR="0" algn="ctr">
              <a:tabLst>
                <a:tab pos="1773555" algn="l"/>
                <a:tab pos="1929765" algn="l"/>
                <a:tab pos="4105275" algn="l"/>
                <a:tab pos="4263390" algn="l"/>
              </a:tabLst>
            </a:pPr>
            <a:r>
              <a:rPr lang="en-US" sz="1750" b="1" dirty="0">
                <a:solidFill>
                  <a:srgbClr val="FAF9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1.231.773.9850	I	carnetmarketing.com	I	</a:t>
            </a:r>
            <a:r>
              <a:rPr lang="en-US" sz="1750" b="1" dirty="0">
                <a:solidFill>
                  <a:srgbClr val="FAF9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sales</a:t>
            </a:r>
            <a:r>
              <a:rPr lang="en-US" sz="1750" b="1" u="none" strike="noStrike" dirty="0">
                <a:solidFill>
                  <a:srgbClr val="FAF9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@carnetmarketing.com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25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470" marR="67310" algn="ctr"/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US" sz="1250" b="1" spc="-13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CarNet</a:t>
            </a:r>
            <a:r>
              <a:rPr lang="en-US" sz="1250" b="1" spc="-140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Marketing,</a:t>
            </a:r>
            <a:r>
              <a:rPr lang="en-US" sz="1250" b="1" spc="-70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Inc.</a:t>
            </a:r>
            <a:r>
              <a:rPr lang="en-US" sz="1250" b="1" spc="-18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1250" b="1" spc="-13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en-US" sz="1250" b="1" spc="-16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reserved.</a:t>
            </a:r>
            <a:r>
              <a:rPr lang="en-US" sz="1250" b="1" spc="-19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CarNet</a:t>
            </a:r>
            <a:r>
              <a:rPr lang="en-US" sz="1250" b="1" spc="-160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250" b="1" spc="-160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250" b="1" spc="-14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r>
              <a:rPr lang="en-US" sz="1250" b="1" spc="-180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50" b="1" spc="-15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registered</a:t>
            </a:r>
            <a:r>
              <a:rPr lang="en-US" sz="1250" b="1" spc="-160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trademarks of</a:t>
            </a:r>
            <a:r>
              <a:rPr lang="en-US" sz="1250" b="1" spc="-19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WMCARNET,</a:t>
            </a:r>
            <a:r>
              <a:rPr lang="en-US" sz="1250" b="1" spc="-16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Inc.</a:t>
            </a:r>
            <a:r>
              <a:rPr lang="en-US" sz="1250" b="1" spc="-180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n-US" sz="1250" b="1" spc="-16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names</a:t>
            </a:r>
            <a:r>
              <a:rPr lang="en-US" sz="1250" b="1" spc="-15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en-US" sz="1250" b="1" spc="-170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 err="1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herin</a:t>
            </a:r>
            <a:r>
              <a:rPr lang="en-US" sz="1250" b="1" spc="-16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US" sz="1250" b="1" spc="-14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US" sz="1250" b="1" spc="-16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trademarks</a:t>
            </a:r>
            <a:r>
              <a:rPr lang="en-US" sz="1250" b="1" spc="-17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250" b="1" spc="-190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n-US" sz="1250" b="1" spc="-150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respected</a:t>
            </a:r>
            <a:r>
              <a:rPr lang="en-US" sz="1250" b="1" spc="-165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50" b="1" dirty="0">
                <a:solidFill>
                  <a:srgbClr val="F9F8F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owners.</a:t>
            </a:r>
            <a:endParaRPr lang="en-US" sz="125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C573525-C56E-4A43-B5C3-EC1D19ED12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1447801"/>
            <a:ext cx="3810000" cy="381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415" y="1823374"/>
            <a:ext cx="3213142" cy="3510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C573525-C56E-4A43-B5C3-EC1D19ED12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824" y="2820073"/>
            <a:ext cx="1412321" cy="1828126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692" y="2248427"/>
            <a:ext cx="1420587" cy="533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296118" y="2781475"/>
            <a:ext cx="1399032" cy="45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275082" y="2248427"/>
            <a:ext cx="1420068" cy="23997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" y="5638800"/>
            <a:ext cx="91440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457200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rgbClr val="0070C0"/>
                </a:solidFill>
                <a:ea typeface="Times New Roman"/>
                <a:cs typeface="Times New Roman"/>
              </a:rPr>
              <a:t>Give us a call to discuss mailers working well &amp; schedule your first drop! 231-773-9850</a:t>
            </a:r>
          </a:p>
        </p:txBody>
      </p:sp>
    </p:spTree>
    <p:extLst>
      <p:ext uri="{BB962C8B-B14F-4D97-AF65-F5344CB8AC3E}">
        <p14:creationId xmlns:p14="http://schemas.microsoft.com/office/powerpoint/2010/main" val="833280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151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Lato</vt:lpstr>
      <vt:lpstr>Raleway</vt:lpstr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J.D. Holmes</dc:creator>
  <cp:lastModifiedBy>Tony</cp:lastModifiedBy>
  <cp:revision>46</cp:revision>
  <dcterms:created xsi:type="dcterms:W3CDTF">2017-08-01T21:00:01Z</dcterms:created>
  <dcterms:modified xsi:type="dcterms:W3CDTF">2019-05-23T17:26:44Z</dcterms:modified>
</cp:coreProperties>
</file>